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78" r:id="rId4"/>
    <p:sldId id="295" r:id="rId5"/>
    <p:sldId id="296" r:id="rId6"/>
    <p:sldId id="297" r:id="rId7"/>
    <p:sldId id="283" r:id="rId8"/>
    <p:sldId id="310" r:id="rId9"/>
    <p:sldId id="304" r:id="rId10"/>
    <p:sldId id="306" r:id="rId11"/>
    <p:sldId id="287" r:id="rId12"/>
    <p:sldId id="298" r:id="rId13"/>
    <p:sldId id="307" r:id="rId14"/>
    <p:sldId id="299" r:id="rId15"/>
    <p:sldId id="300" r:id="rId16"/>
    <p:sldId id="301" r:id="rId17"/>
    <p:sldId id="308" r:id="rId18"/>
    <p:sldId id="302" r:id="rId19"/>
    <p:sldId id="303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8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9CAB-7CCA-47D7-AE0B-9B87B942D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82BFF-3934-467D-849B-7FD5ED2B8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4038-615D-4F29-A9DF-533E5716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C8008-8DCC-40A0-A02B-34781B3B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DC9B-3B69-4829-8546-2270A38A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6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ACEE-34BF-4D1F-87C5-DA519E78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70209-D256-43C3-B017-C9E8DB695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BEC71-C46F-4479-A80F-628B2666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5635E-AEBC-42D4-92F3-88A076A7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DBDD-4214-48D4-B416-9F23028D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8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C3A07-4E29-4123-930B-632E21D6A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06199-0DD2-452F-950D-12765A598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2F6F-2A31-4784-A287-D4D4B588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641B-81A3-4B7A-A5B9-EE9787A4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6DAE-3B60-4EC1-AA12-96015172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8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3BE7-64A4-4CA2-98AA-B2C21202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47C2-1B17-4B3C-8C00-D021B3F2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0522-5081-40EB-A5BA-116A8699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E1D51-DF4E-4C26-A3C6-D78A97F9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FAD73-AA77-4252-8A12-A6E67E92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68DE-AF94-4A74-97C7-6E624EBD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FA9BD-F1D1-4504-8504-75A8493D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12CE0-1ACC-4875-88B2-59A13208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56617-516E-4364-9724-FC9F40DB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7E81-473A-47A3-A9FE-B03E9321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1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B6F0-5667-48CA-A192-B2F72B90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E8A0-FFDE-4417-9D9E-84DCE97A6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A0D67-8CCB-46A6-9B10-755A711CF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1F235-4E29-4DDE-A995-D8AD1A4A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D6E31-F301-4F90-B80B-7A355E52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4C7B5-F5F0-4202-9D26-46090B36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4104-60DF-42C8-89FD-7A7C3B1D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E98D0-2BB5-454E-BBB4-94F3047B5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CFAD-582F-49BA-A3BE-877090FB6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BB138-058B-4C9F-A999-6CADA502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2704C-2D7E-4812-813E-0817D4DF7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73BEB-2DD6-4685-B66A-0481EFBB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1815E-0C8C-471F-A0D1-5DD8D804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F3CE2-081C-4D93-9D2A-D35B7A26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5D41-7023-4AD3-8C84-ECE4BB09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4B55F-2143-4542-AADE-05CBBFE2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8D70B-97CB-49E9-B55C-6BE9534D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DE95C-46E0-490B-8661-8BB6F141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1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94546-C2B7-489A-B28D-4C2F5EBB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32D64-C836-4598-8688-59F60E1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1083F-BFF8-44D3-97A0-1A365912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5D78-5C01-4AE3-B649-2423166E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88FD-DB9A-4F12-B7A2-7D34566B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41CE5-4781-4609-9397-CF61368E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5753B-FE41-427F-805D-CF1A2385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D4443-5763-4609-B7E0-4E140259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FEA1C-6820-4E0F-BB9C-336D3A86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1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7F10-8C14-4AB6-9EFD-952C10D1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F3D7A-36F0-4FCD-A7F6-0D8CE4A6E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ADA83-D69F-4769-9BE9-B8CF15241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10125-25CF-495D-9E44-6058548F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B402B-BB8A-4F09-B816-01230B61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264F8-5058-4C2E-9632-6B6D244E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34753-00BC-4095-94A7-D75B7FA4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DE6AA-A7E0-4774-B6F8-D762989F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F592-5102-459C-BB96-DBF6E9DDC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141F-398B-4B4F-A0A0-21BF682E5D86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5AD0-CFE0-44A2-AA18-9D1F6F934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87C0-9564-46F3-B67E-43E6B87C3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po.org.uk/digitalresource/gcse-music-terminology-quiz/" TargetMode="External"/><Relationship Id="rId2" Type="http://schemas.openxmlformats.org/officeDocument/2006/relationships/hyperlink" Target="https://lpo.org.uk/digitalresource/gcse-guide-to-the-classical-symphon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po.org.uk/digitalresource/mozarts-eine-kleine-nachtmusik-3rd-movement-repertoire-unlocked/" TargetMode="External"/><Relationship Id="rId5" Type="http://schemas.openxmlformats.org/officeDocument/2006/relationships/hyperlink" Target="https://lpo.org.uk/digitalresource/mozarts-clarinet-concerto-3rd-movement-rondo-repertoire-unlocked/" TargetMode="External"/><Relationship Id="rId4" Type="http://schemas.openxmlformats.org/officeDocument/2006/relationships/hyperlink" Target="https://lpo.org.uk/digitalresource/gcse-set-work-mozarts-horn-concerto-no-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wMqvKTpXE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MqvKTpXEs?si=VFq3CmPVOEGmUjV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88FE2-05B7-4DB3-9EEA-13E2B50F5C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13571-9F73-4136-9BCC-EA8D57ED09FF}"/>
              </a:ext>
            </a:extLst>
          </p:cNvPr>
          <p:cNvSpPr txBox="1"/>
          <p:nvPr/>
        </p:nvSpPr>
        <p:spPr>
          <a:xfrm>
            <a:off x="6868897" y="2443525"/>
            <a:ext cx="4792910" cy="2585323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 </a:t>
            </a:r>
          </a:p>
        </p:txBody>
      </p:sp>
      <p:pic>
        <p:nvPicPr>
          <p:cNvPr id="6" name="Picture 2" descr="Homepage - LPO">
            <a:extLst>
              <a:ext uri="{FF2B5EF4-FFF2-40B4-BE49-F238E27FC236}">
                <a16:creationId xmlns:a16="http://schemas.microsoft.com/office/drawing/2014/main" id="{D06FD3A8-74F0-4743-B6F6-C126D138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6F7D3-03DC-4571-A998-B04755E29082}"/>
              </a:ext>
            </a:extLst>
          </p:cNvPr>
          <p:cNvSpPr/>
          <p:nvPr/>
        </p:nvSpPr>
        <p:spPr>
          <a:xfrm>
            <a:off x="0" y="5652830"/>
            <a:ext cx="1219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Mrs Philip Kan, Gill and Julian Simmonds and Garfield Weston Foundation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2024</a:t>
            </a:r>
          </a:p>
        </p:txBody>
      </p:sp>
    </p:spTree>
    <p:extLst>
      <p:ext uri="{BB962C8B-B14F-4D97-AF65-F5344CB8AC3E}">
        <p14:creationId xmlns:p14="http://schemas.microsoft.com/office/powerpoint/2010/main" val="4155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206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  <a:latin typeface="+mn-lt"/>
              </a:rPr>
              <a:t>Introduction (bars 1 – 12)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28630"/>
            <a:ext cx="10515600" cy="514903"/>
          </a:xfrm>
        </p:spPr>
        <p:txBody>
          <a:bodyPr>
            <a:normAutofit/>
          </a:bodyPr>
          <a:lstStyle/>
          <a:p>
            <a:r>
              <a:rPr lang="en-GB" dirty="0"/>
              <a:t>Finishes with a perfect cadence in the home key of C (</a:t>
            </a:r>
            <a:r>
              <a:rPr lang="en-GB" dirty="0" err="1"/>
              <a:t>Ic</a:t>
            </a:r>
            <a:r>
              <a:rPr lang="en-GB" dirty="0"/>
              <a:t> – V7 – I)</a:t>
            </a:r>
          </a:p>
        </p:txBody>
      </p:sp>
      <p:pic>
        <p:nvPicPr>
          <p:cNvPr id="6146" name="Picture 2" descr="image.png">
            <a:extLst>
              <a:ext uri="{FF2B5EF4-FFF2-40B4-BE49-F238E27FC236}">
                <a16:creationId xmlns:a16="http://schemas.microsoft.com/office/drawing/2014/main" id="{8AF9A1C8-934A-4DD8-8639-EBCED377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76" y="2253566"/>
            <a:ext cx="8979845" cy="244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D71AB4-E3B5-4077-8B83-FBC49D258AB3}"/>
              </a:ext>
            </a:extLst>
          </p:cNvPr>
          <p:cNvSpPr txBox="1">
            <a:spLocks/>
          </p:cNvSpPr>
          <p:nvPr/>
        </p:nvSpPr>
        <p:spPr>
          <a:xfrm>
            <a:off x="838199" y="5415094"/>
            <a:ext cx="10515600" cy="514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Key finally established ready for…</a:t>
            </a:r>
          </a:p>
        </p:txBody>
      </p:sp>
    </p:spTree>
    <p:extLst>
      <p:ext uri="{BB962C8B-B14F-4D97-AF65-F5344CB8AC3E}">
        <p14:creationId xmlns:p14="http://schemas.microsoft.com/office/powerpoint/2010/main" val="44388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+mn-lt"/>
              </a:rPr>
              <a:t>Exposition section (bars 13 – 110)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32"/>
            <a:ext cx="10515600" cy="60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theme/subject:</a:t>
            </a:r>
          </a:p>
        </p:txBody>
      </p:sp>
      <p:pic>
        <p:nvPicPr>
          <p:cNvPr id="4098" name="Picture 2" descr="image.png">
            <a:extLst>
              <a:ext uri="{FF2B5EF4-FFF2-40B4-BE49-F238E27FC236}">
                <a16:creationId xmlns:a16="http://schemas.microsoft.com/office/drawing/2014/main" id="{B4265FCD-38F0-46FA-8DD2-DCC67072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8833"/>
            <a:ext cx="10841352" cy="172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99490A-5695-4675-A714-6BC5EDC667DE}"/>
              </a:ext>
            </a:extLst>
          </p:cNvPr>
          <p:cNvSpPr txBox="1">
            <a:spLocks/>
          </p:cNvSpPr>
          <p:nvPr/>
        </p:nvSpPr>
        <p:spPr>
          <a:xfrm>
            <a:off x="838200" y="3983722"/>
            <a:ext cx="10515600" cy="2221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Establishes the key of C major</a:t>
            </a:r>
          </a:p>
          <a:p>
            <a:r>
              <a:rPr lang="en-GB" dirty="0"/>
              <a:t>Features dotted rhythms and uses the notes of the C major triad with an added 7</a:t>
            </a:r>
            <a:r>
              <a:rPr lang="en-GB" baseline="30000" dirty="0"/>
              <a:t>th</a:t>
            </a:r>
            <a:r>
              <a:rPr lang="en-GB" dirty="0"/>
              <a:t> </a:t>
            </a:r>
          </a:p>
          <a:p>
            <a:r>
              <a:rPr lang="en-GB" dirty="0"/>
              <a:t>Immediately repeated up a tone in D minor to make a </a:t>
            </a:r>
            <a:r>
              <a:rPr lang="en-GB" dirty="0">
                <a:solidFill>
                  <a:srgbClr val="F5118C"/>
                </a:solidFill>
              </a:rPr>
              <a:t>sequence </a:t>
            </a:r>
          </a:p>
          <a:p>
            <a:r>
              <a:rPr lang="en-GB" dirty="0"/>
              <a:t>Ends with a </a:t>
            </a:r>
            <a:r>
              <a:rPr lang="en-GB" dirty="0">
                <a:solidFill>
                  <a:srgbClr val="F5118C"/>
                </a:solidFill>
              </a:rPr>
              <a:t>trill (two notes alternate quickly).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30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C6F9-B65C-47B5-B7C1-963EC085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5118C"/>
                </a:solidFill>
                <a:latin typeface="+mn-lt"/>
              </a:rPr>
              <a:t>Regular phrasing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4B328-F473-4A94-9A22-E2F23D15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5118C"/>
                </a:solidFill>
              </a:rPr>
              <a:t>Regular phrasing = </a:t>
            </a:r>
            <a:r>
              <a:rPr lang="en-GB" dirty="0">
                <a:solidFill>
                  <a:srgbClr val="F5118C"/>
                </a:solidFill>
              </a:rPr>
              <a:t>phrases last the same length (in the Classical period, usually 4 or 8 bars). Also called ‘balanced phrasing’</a:t>
            </a:r>
          </a:p>
          <a:p>
            <a:r>
              <a:rPr lang="en-GB" dirty="0"/>
              <a:t>Beethoven’s first subject is unusual because it lasts for 5 bars and is placed within a 6 bar phrase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49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+mn-lt"/>
              </a:rPr>
              <a:t>Exposition section (bars 13 – 110)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32B1F-3F97-4F9D-BA9D-FEC00CE5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GB" dirty="0"/>
              <a:t>Bar 30 – descending G7 arpeggio and perfect cadence lead to…</a:t>
            </a:r>
          </a:p>
          <a:p>
            <a:r>
              <a:rPr lang="en-GB" dirty="0"/>
              <a:t>Transition theme (bar 32) – 8 bar tonic pedal and…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5118C"/>
                </a:solidFill>
              </a:rPr>
              <a:t>Antiphony = </a:t>
            </a:r>
            <a:r>
              <a:rPr lang="en-GB" dirty="0">
                <a:solidFill>
                  <a:srgbClr val="F5118C"/>
                </a:solidFill>
              </a:rPr>
              <a:t>orchestra is split into two ‘teams’ playing the same material back and forth </a:t>
            </a:r>
            <a:r>
              <a:rPr lang="en-GB" dirty="0"/>
              <a:t>(woodwind vs strings)</a:t>
            </a:r>
          </a:p>
          <a:p>
            <a:r>
              <a:rPr lang="en-GB" dirty="0"/>
              <a:t>Bar 53 – Imperfect cadence (I – V) leads to…</a:t>
            </a:r>
          </a:p>
        </p:txBody>
      </p:sp>
    </p:spTree>
    <p:extLst>
      <p:ext uri="{BB962C8B-B14F-4D97-AF65-F5344CB8AC3E}">
        <p14:creationId xmlns:p14="http://schemas.microsoft.com/office/powerpoint/2010/main" val="216327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+mn-lt"/>
              </a:rPr>
              <a:t>Exposition section (bars 13 – 110)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32"/>
            <a:ext cx="10515600" cy="60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2</a:t>
            </a:r>
            <a:r>
              <a:rPr lang="en-GB" b="1" baseline="30000" dirty="0"/>
              <a:t>nd</a:t>
            </a:r>
            <a:r>
              <a:rPr lang="en-GB" b="1" dirty="0"/>
              <a:t> theme/subject (bar 53):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99490A-5695-4675-A714-6BC5EDC667DE}"/>
              </a:ext>
            </a:extLst>
          </p:cNvPr>
          <p:cNvSpPr txBox="1">
            <a:spLocks/>
          </p:cNvSpPr>
          <p:nvPr/>
        </p:nvSpPr>
        <p:spPr>
          <a:xfrm>
            <a:off x="838200" y="4389788"/>
            <a:ext cx="10515600" cy="2051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Oboe and flute in </a:t>
            </a:r>
            <a:r>
              <a:rPr lang="en-GB" dirty="0">
                <a:solidFill>
                  <a:srgbClr val="F5118C"/>
                </a:solidFill>
              </a:rPr>
              <a:t>dialogue </a:t>
            </a:r>
            <a:r>
              <a:rPr lang="en-GB" dirty="0"/>
              <a:t>(also known as </a:t>
            </a:r>
            <a:r>
              <a:rPr lang="en-GB" dirty="0">
                <a:solidFill>
                  <a:srgbClr val="F5118C"/>
                </a:solidFill>
              </a:rPr>
              <a:t>conversational </a:t>
            </a:r>
            <a:r>
              <a:rPr lang="en-GB" dirty="0"/>
              <a:t>or </a:t>
            </a:r>
            <a:r>
              <a:rPr lang="en-GB" dirty="0">
                <a:solidFill>
                  <a:srgbClr val="F5118C"/>
                </a:solidFill>
              </a:rPr>
              <a:t>question and answer</a:t>
            </a:r>
            <a:r>
              <a:rPr lang="en-GB" dirty="0"/>
              <a:t>)</a:t>
            </a:r>
          </a:p>
          <a:p>
            <a:r>
              <a:rPr lang="en-GB" dirty="0">
                <a:solidFill>
                  <a:srgbClr val="F5118C"/>
                </a:solidFill>
              </a:rPr>
              <a:t>Legato (smooth)</a:t>
            </a:r>
          </a:p>
          <a:p>
            <a:r>
              <a:rPr lang="en-GB" dirty="0"/>
              <a:t>String accompaniment is </a:t>
            </a:r>
            <a:r>
              <a:rPr lang="en-GB" dirty="0">
                <a:solidFill>
                  <a:srgbClr val="F5118C"/>
                </a:solidFill>
              </a:rPr>
              <a:t>staccato (spiky)</a:t>
            </a:r>
            <a:endParaRPr lang="en-GB" dirty="0"/>
          </a:p>
        </p:txBody>
      </p:sp>
      <p:pic>
        <p:nvPicPr>
          <p:cNvPr id="5122" name="Picture 2" descr="image.png">
            <a:extLst>
              <a:ext uri="{FF2B5EF4-FFF2-40B4-BE49-F238E27FC236}">
                <a16:creationId xmlns:a16="http://schemas.microsoft.com/office/drawing/2014/main" id="{BDFCE8BE-3400-42A8-A395-CAA510D1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78" y="1935825"/>
            <a:ext cx="8243644" cy="238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5118C"/>
                </a:solidFill>
                <a:latin typeface="+mn-lt"/>
              </a:rPr>
              <a:t>Codetta (bar 88)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A942E9-E744-46FC-A68A-28D7F77C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217" y="1441685"/>
            <a:ext cx="10515600" cy="4351338"/>
          </a:xfrm>
        </p:spPr>
        <p:txBody>
          <a:bodyPr/>
          <a:lstStyle/>
          <a:p>
            <a:r>
              <a:rPr lang="en-GB" b="1" dirty="0">
                <a:solidFill>
                  <a:srgbClr val="F5118C"/>
                </a:solidFill>
              </a:rPr>
              <a:t>Codetta = </a:t>
            </a:r>
            <a:r>
              <a:rPr lang="en-GB" dirty="0">
                <a:solidFill>
                  <a:srgbClr val="F5118C"/>
                </a:solidFill>
              </a:rPr>
              <a:t>short musical material at the end of a section</a:t>
            </a:r>
          </a:p>
          <a:p>
            <a:r>
              <a:rPr lang="en-GB" dirty="0"/>
              <a:t>Dotted rhythms (based on the 1</a:t>
            </a:r>
            <a:r>
              <a:rPr lang="en-GB" baseline="30000" dirty="0"/>
              <a:t>st</a:t>
            </a:r>
            <a:r>
              <a:rPr lang="en-GB" dirty="0"/>
              <a:t> subject)</a:t>
            </a:r>
          </a:p>
          <a:p>
            <a:r>
              <a:rPr lang="en-GB" dirty="0"/>
              <a:t>Bouncing staccato accompaniment with </a:t>
            </a:r>
            <a:r>
              <a:rPr lang="en-GB" dirty="0">
                <a:solidFill>
                  <a:srgbClr val="F5118C"/>
                </a:solidFill>
              </a:rPr>
              <a:t>arpeggios (broken chords)</a:t>
            </a:r>
          </a:p>
          <a:p>
            <a:r>
              <a:rPr lang="en-GB" b="1" dirty="0">
                <a:solidFill>
                  <a:srgbClr val="F5118C"/>
                </a:solidFill>
              </a:rPr>
              <a:t>Cadential phrasing = </a:t>
            </a:r>
            <a:r>
              <a:rPr lang="en-GB" dirty="0">
                <a:solidFill>
                  <a:srgbClr val="F5118C"/>
                </a:solidFill>
              </a:rPr>
              <a:t>a repeating phrase used to emphasis the cadence</a:t>
            </a:r>
            <a:endParaRPr lang="en-GB" dirty="0"/>
          </a:p>
          <a:p>
            <a:r>
              <a:rPr lang="en-GB" dirty="0"/>
              <a:t>Perfect cadence in G, the dominant key (bar 105)</a:t>
            </a:r>
          </a:p>
        </p:txBody>
      </p:sp>
      <p:pic>
        <p:nvPicPr>
          <p:cNvPr id="7170" name="Picture 2" descr="image.png">
            <a:extLst>
              <a:ext uri="{FF2B5EF4-FFF2-40B4-BE49-F238E27FC236}">
                <a16:creationId xmlns:a16="http://schemas.microsoft.com/office/drawing/2014/main" id="{9C39A047-541A-40E1-AA4A-A5D9BC74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89" y="4486982"/>
            <a:ext cx="5037021" cy="200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5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Development section (bars 110 – 177)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FF2D0-93AA-45B0-BEF0-51DACAA4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74"/>
            <a:ext cx="10515600" cy="4351338"/>
          </a:xfrm>
        </p:spPr>
        <p:txBody>
          <a:bodyPr/>
          <a:lstStyle/>
          <a:p>
            <a:r>
              <a:rPr lang="en-GB" dirty="0"/>
              <a:t>All ideas so far combine, interact and develop</a:t>
            </a:r>
          </a:p>
          <a:p>
            <a:r>
              <a:rPr lang="en-GB" dirty="0"/>
              <a:t>Beethoven mainly uses 1</a:t>
            </a:r>
            <a:r>
              <a:rPr lang="en-GB" baseline="30000" dirty="0"/>
              <a:t>st</a:t>
            </a:r>
            <a:r>
              <a:rPr lang="en-GB" dirty="0"/>
              <a:t> subject theme (with dotted rhythm)</a:t>
            </a:r>
          </a:p>
          <a:p>
            <a:r>
              <a:rPr lang="en-GB" dirty="0"/>
              <a:t>Begins in G minor and moves through some unusual keys using a </a:t>
            </a:r>
            <a:r>
              <a:rPr lang="en-GB" dirty="0">
                <a:solidFill>
                  <a:srgbClr val="F5118C"/>
                </a:solidFill>
              </a:rPr>
              <a:t>sequence</a:t>
            </a:r>
          </a:p>
          <a:p>
            <a:r>
              <a:rPr lang="en-GB" dirty="0"/>
              <a:t>Uses a </a:t>
            </a:r>
            <a:r>
              <a:rPr lang="en-GB" dirty="0">
                <a:solidFill>
                  <a:srgbClr val="F5118C"/>
                </a:solidFill>
              </a:rPr>
              <a:t>cycle of fifths </a:t>
            </a:r>
            <a:r>
              <a:rPr lang="en-GB" dirty="0"/>
              <a:t>(keys are a 5</a:t>
            </a:r>
            <a:r>
              <a:rPr lang="en-GB" baseline="30000" dirty="0"/>
              <a:t>th</a:t>
            </a:r>
            <a:r>
              <a:rPr lang="en-GB" dirty="0"/>
              <a:t> apart)</a:t>
            </a:r>
          </a:p>
        </p:txBody>
      </p:sp>
    </p:spTree>
    <p:extLst>
      <p:ext uri="{BB962C8B-B14F-4D97-AF65-F5344CB8AC3E}">
        <p14:creationId xmlns:p14="http://schemas.microsoft.com/office/powerpoint/2010/main" val="332149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Development section (bars 110 – 177)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FF2D0-93AA-45B0-BEF0-51DACAA4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74"/>
            <a:ext cx="10515600" cy="4351338"/>
          </a:xfrm>
        </p:spPr>
        <p:txBody>
          <a:bodyPr/>
          <a:lstStyle/>
          <a:p>
            <a:r>
              <a:rPr lang="en-GB" dirty="0"/>
              <a:t>Bar 136: </a:t>
            </a:r>
            <a:r>
              <a:rPr lang="en-GB" b="1" dirty="0">
                <a:solidFill>
                  <a:srgbClr val="F5118C"/>
                </a:solidFill>
              </a:rPr>
              <a:t>canon = </a:t>
            </a:r>
            <a:r>
              <a:rPr lang="en-GB" dirty="0">
                <a:solidFill>
                  <a:srgbClr val="F5118C"/>
                </a:solidFill>
              </a:rPr>
              <a:t>an idea is imitated by different instruments with staggered entries (also known as a round)</a:t>
            </a:r>
          </a:p>
          <a:p>
            <a:r>
              <a:rPr lang="en-GB" dirty="0"/>
              <a:t>Bar 139: </a:t>
            </a:r>
            <a:r>
              <a:rPr lang="en-GB" b="1" dirty="0">
                <a:solidFill>
                  <a:srgbClr val="F5118C"/>
                </a:solidFill>
              </a:rPr>
              <a:t>contrary motion = </a:t>
            </a:r>
            <a:r>
              <a:rPr lang="en-GB" dirty="0">
                <a:solidFill>
                  <a:srgbClr val="F5118C"/>
                </a:solidFill>
              </a:rPr>
              <a:t>parts move up and down at the same time</a:t>
            </a:r>
          </a:p>
          <a:p>
            <a:r>
              <a:rPr lang="en-GB" dirty="0"/>
              <a:t>Bar 144: </a:t>
            </a:r>
            <a:r>
              <a:rPr lang="en-GB" b="1" dirty="0">
                <a:solidFill>
                  <a:srgbClr val="F5118C"/>
                </a:solidFill>
              </a:rPr>
              <a:t>imitation = </a:t>
            </a:r>
            <a:r>
              <a:rPr lang="en-GB" dirty="0">
                <a:solidFill>
                  <a:srgbClr val="F5118C"/>
                </a:solidFill>
              </a:rPr>
              <a:t>one idea (the dotted rhythm!) is copied and moved across the orchestra</a:t>
            </a:r>
          </a:p>
          <a:p>
            <a:r>
              <a:rPr lang="en-GB" dirty="0"/>
              <a:t>Bar 171: dramatic dynamics and falling G triad lead to…</a:t>
            </a:r>
          </a:p>
        </p:txBody>
      </p:sp>
    </p:spTree>
    <p:extLst>
      <p:ext uri="{BB962C8B-B14F-4D97-AF65-F5344CB8AC3E}">
        <p14:creationId xmlns:p14="http://schemas.microsoft.com/office/powerpoint/2010/main" val="299545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</a:rPr>
              <a:t>Exposition section (bars 178 – 258)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FF2D0-93AA-45B0-BEF0-51DACAA4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74"/>
            <a:ext cx="10515600" cy="4351338"/>
          </a:xfrm>
        </p:spPr>
        <p:txBody>
          <a:bodyPr/>
          <a:lstStyle/>
          <a:p>
            <a:r>
              <a:rPr lang="en-GB" dirty="0"/>
              <a:t>Return to the exposition section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subject now played in unison and fortissimo (</a:t>
            </a:r>
            <a:r>
              <a:rPr lang="en-GB" i="1" dirty="0"/>
              <a:t>ff</a:t>
            </a:r>
            <a:r>
              <a:rPr lang="en-GB" dirty="0"/>
              <a:t>) (before it was quiet and only played by the strings)</a:t>
            </a:r>
          </a:p>
          <a:p>
            <a:r>
              <a:rPr lang="en-GB" dirty="0"/>
              <a:t>Spans 5 octaves</a:t>
            </a:r>
          </a:p>
          <a:p>
            <a:r>
              <a:rPr lang="en-GB" dirty="0"/>
              <a:t>Bar 188: transition with </a:t>
            </a:r>
            <a:r>
              <a:rPr lang="en-GB" dirty="0">
                <a:solidFill>
                  <a:srgbClr val="F5118C"/>
                </a:solidFill>
              </a:rPr>
              <a:t>sequence </a:t>
            </a:r>
            <a:r>
              <a:rPr lang="en-GB" dirty="0"/>
              <a:t>and </a:t>
            </a:r>
            <a:r>
              <a:rPr lang="en-GB" dirty="0">
                <a:solidFill>
                  <a:srgbClr val="F5118C"/>
                </a:solidFill>
              </a:rPr>
              <a:t>dialogue</a:t>
            </a:r>
            <a:r>
              <a:rPr lang="en-GB" dirty="0"/>
              <a:t> lead to…</a:t>
            </a:r>
          </a:p>
          <a:p>
            <a:r>
              <a:rPr lang="en-GB" dirty="0"/>
              <a:t>Bar 205: 2</a:t>
            </a:r>
            <a:r>
              <a:rPr lang="en-GB" baseline="30000" dirty="0"/>
              <a:t>nd</a:t>
            </a:r>
            <a:r>
              <a:rPr lang="en-GB" dirty="0"/>
              <a:t> subject now in home key</a:t>
            </a:r>
          </a:p>
        </p:txBody>
      </p:sp>
    </p:spTree>
    <p:extLst>
      <p:ext uri="{BB962C8B-B14F-4D97-AF65-F5344CB8AC3E}">
        <p14:creationId xmlns:p14="http://schemas.microsoft.com/office/powerpoint/2010/main" val="3852004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Coda (bars 259 – end)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FF2D0-93AA-45B0-BEF0-51DACAA4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174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5118C"/>
                </a:solidFill>
              </a:rPr>
              <a:t>Coda = </a:t>
            </a:r>
            <a:r>
              <a:rPr lang="en-GB" dirty="0">
                <a:solidFill>
                  <a:srgbClr val="F5118C"/>
                </a:solidFill>
              </a:rPr>
              <a:t>ending section</a:t>
            </a:r>
            <a:endParaRPr lang="en-GB" dirty="0"/>
          </a:p>
          <a:p>
            <a:r>
              <a:rPr lang="en-GB" dirty="0"/>
              <a:t>Series of perfect cadences to confirm return to home key</a:t>
            </a:r>
          </a:p>
          <a:p>
            <a:r>
              <a:rPr lang="en-GB" dirty="0"/>
              <a:t>Long</a:t>
            </a:r>
            <a:r>
              <a:rPr lang="en-GB" dirty="0">
                <a:solidFill>
                  <a:srgbClr val="F5118C"/>
                </a:solidFill>
              </a:rPr>
              <a:t> legato </a:t>
            </a:r>
            <a:r>
              <a:rPr lang="en-GB" dirty="0"/>
              <a:t>notes vs short </a:t>
            </a:r>
            <a:r>
              <a:rPr lang="en-GB" dirty="0">
                <a:solidFill>
                  <a:srgbClr val="F5118C"/>
                </a:solidFill>
              </a:rPr>
              <a:t>staccato</a:t>
            </a:r>
            <a:r>
              <a:rPr lang="en-GB" dirty="0"/>
              <a:t> notes (bar 277)</a:t>
            </a:r>
          </a:p>
          <a:p>
            <a:r>
              <a:rPr lang="en-GB" dirty="0"/>
              <a:t>Dramatic dynamics</a:t>
            </a:r>
          </a:p>
          <a:p>
            <a:r>
              <a:rPr lang="en-GB" dirty="0"/>
              <a:t>Bar 285: final statement of 1</a:t>
            </a:r>
            <a:r>
              <a:rPr lang="en-GB" baseline="30000" dirty="0"/>
              <a:t>st</a:t>
            </a:r>
            <a:r>
              <a:rPr lang="en-GB" dirty="0"/>
              <a:t> subject theme</a:t>
            </a:r>
          </a:p>
          <a:p>
            <a:r>
              <a:rPr lang="en-GB" dirty="0"/>
              <a:t>Bar 288: </a:t>
            </a:r>
            <a:r>
              <a:rPr lang="en-GB" dirty="0" err="1"/>
              <a:t>tutti</a:t>
            </a:r>
            <a:r>
              <a:rPr lang="en-GB" dirty="0"/>
              <a:t> (everyone), C major triad</a:t>
            </a:r>
          </a:p>
          <a:p>
            <a:r>
              <a:rPr lang="en-GB" dirty="0"/>
              <a:t>Bar 290: timpani roll on tonic note</a:t>
            </a:r>
          </a:p>
          <a:p>
            <a:r>
              <a:rPr lang="en-GB" dirty="0"/>
              <a:t>Bar 294: final C major chords played triple stopped (3 notes) by violins</a:t>
            </a:r>
          </a:p>
        </p:txBody>
      </p:sp>
    </p:spTree>
    <p:extLst>
      <p:ext uri="{BB962C8B-B14F-4D97-AF65-F5344CB8AC3E}">
        <p14:creationId xmlns:p14="http://schemas.microsoft.com/office/powerpoint/2010/main" val="377850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134223" y="251670"/>
            <a:ext cx="57853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ter"/>
              </a:rPr>
              <a:t>Ludwig van Beethoven</a:t>
            </a:r>
          </a:p>
          <a:p>
            <a:r>
              <a:rPr lang="en-GB" sz="3200" dirty="0">
                <a:latin typeface="Inter"/>
              </a:rPr>
              <a:t>(1770–1827)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684BD-7DBC-41D9-AF8C-5591AB335323}"/>
              </a:ext>
            </a:extLst>
          </p:cNvPr>
          <p:cNvSpPr txBox="1"/>
          <p:nvPr/>
        </p:nvSpPr>
        <p:spPr>
          <a:xfrm>
            <a:off x="0" y="2700490"/>
            <a:ext cx="6356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Inter"/>
              </a:rPr>
              <a:t>Symphony No.1</a:t>
            </a:r>
          </a:p>
          <a:p>
            <a:pPr algn="ctr"/>
            <a:r>
              <a:rPr lang="en-GB" sz="4800" b="1" dirty="0">
                <a:latin typeface="Inter"/>
              </a:rPr>
              <a:t>First movement</a:t>
            </a:r>
          </a:p>
          <a:p>
            <a:pPr algn="ctr"/>
            <a:r>
              <a:rPr lang="en-GB" sz="3200" dirty="0">
                <a:latin typeface="Inter"/>
              </a:rPr>
              <a:t>(1800)</a:t>
            </a:r>
          </a:p>
        </p:txBody>
      </p:sp>
      <p:pic>
        <p:nvPicPr>
          <p:cNvPr id="2" name="Picture 2" descr="Ludwig van Beethoven – Store norske leksikon">
            <a:extLst>
              <a:ext uri="{FF2B5EF4-FFF2-40B4-BE49-F238E27FC236}">
                <a16:creationId xmlns:a16="http://schemas.microsoft.com/office/drawing/2014/main" id="{01CFC7B7-81A1-4D3C-B01C-1A445296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0"/>
            <a:ext cx="5703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43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91D2-453C-4C78-97CE-AC27111E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Explore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A07C-185F-4554-9FCC-5DA1BB6A8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Revise the Symphony form further with our </a:t>
            </a:r>
            <a:r>
              <a:rPr lang="en-GB" dirty="0">
                <a:hlinkClick r:id="rId2"/>
              </a:rPr>
              <a:t>Guide to the Classical Symphony</a:t>
            </a:r>
            <a:endParaRPr lang="en-GB" dirty="0"/>
          </a:p>
          <a:p>
            <a:r>
              <a:rPr lang="en-GB" dirty="0"/>
              <a:t>Test your knowledge of musical terminology with our </a:t>
            </a:r>
            <a:r>
              <a:rPr lang="en-GB" dirty="0">
                <a:hlinkClick r:id="rId3"/>
              </a:rPr>
              <a:t>bumper terminology quiz</a:t>
            </a:r>
            <a:endParaRPr lang="en-GB" dirty="0"/>
          </a:p>
          <a:p>
            <a:r>
              <a:rPr lang="en-GB" dirty="0"/>
              <a:t>Support your knowledge of classical music with our resources exploring Mozart’s </a:t>
            </a:r>
            <a:r>
              <a:rPr lang="en-GB" dirty="0">
                <a:hlinkClick r:id="rId4"/>
              </a:rPr>
              <a:t>Horn Concerto No. 4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Clarinet Concerto </a:t>
            </a:r>
            <a:r>
              <a:rPr lang="en-GB" dirty="0"/>
              <a:t>and </a:t>
            </a:r>
            <a:r>
              <a:rPr lang="en-GB" dirty="0">
                <a:hlinkClick r:id="rId6"/>
              </a:rPr>
              <a:t>Eine </a:t>
            </a:r>
            <a:r>
              <a:rPr lang="en-GB" dirty="0" err="1">
                <a:hlinkClick r:id="rId6"/>
              </a:rPr>
              <a:t>Kleine</a:t>
            </a:r>
            <a:r>
              <a:rPr lang="en-GB" dirty="0">
                <a:hlinkClick r:id="rId6"/>
              </a:rPr>
              <a:t> Nachtmusik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16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20CD-1CE1-4297-9DFF-3ECA9B7C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1" y="-9639"/>
            <a:ext cx="11375859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Features of the Classical Period (c. 1730–1830)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4B6C-FC47-418F-A27B-6BEA6D26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1" y="1065409"/>
            <a:ext cx="11375859" cy="5116429"/>
          </a:xfrm>
        </p:spPr>
        <p:txBody>
          <a:bodyPr>
            <a:normAutofit/>
          </a:bodyPr>
          <a:lstStyle/>
          <a:p>
            <a:r>
              <a:rPr lang="en-GB" sz="3600" dirty="0"/>
              <a:t>Perfect musical structures</a:t>
            </a:r>
          </a:p>
          <a:p>
            <a:r>
              <a:rPr lang="en-GB" sz="3600" dirty="0"/>
              <a:t>Balanced, regular phrasing</a:t>
            </a:r>
          </a:p>
          <a:p>
            <a:r>
              <a:rPr lang="en-GB" sz="3600" dirty="0"/>
              <a:t>System of harmonic rules</a:t>
            </a:r>
          </a:p>
          <a:p>
            <a:pPr marL="0" indent="0">
              <a:buNone/>
            </a:pPr>
            <a:r>
              <a:rPr lang="en-GB" sz="3600" dirty="0"/>
              <a:t>Key composers: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CF1934F-EF04-4AE3-8AFA-37329BC2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12" y="3541845"/>
            <a:ext cx="1854892" cy="22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oseph Haydn – Store norske leksikon">
            <a:extLst>
              <a:ext uri="{FF2B5EF4-FFF2-40B4-BE49-F238E27FC236}">
                <a16:creationId xmlns:a16="http://schemas.microsoft.com/office/drawing/2014/main" id="{AB829A2E-94FA-4466-A9A8-48AFFF0A3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79" y="3552948"/>
            <a:ext cx="1744208" cy="22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30E26B-5102-49FB-8445-D354796627B6}"/>
              </a:ext>
            </a:extLst>
          </p:cNvPr>
          <p:cNvSpPr txBox="1"/>
          <p:nvPr/>
        </p:nvSpPr>
        <p:spPr>
          <a:xfrm>
            <a:off x="571500" y="5765795"/>
            <a:ext cx="317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Franz Joseph Haydn</a:t>
            </a:r>
          </a:p>
          <a:p>
            <a:pPr algn="ctr"/>
            <a:r>
              <a:rPr lang="en-GB" sz="2800" b="1" dirty="0"/>
              <a:t>(1732–1809) </a:t>
            </a:r>
          </a:p>
        </p:txBody>
      </p:sp>
      <p:pic>
        <p:nvPicPr>
          <p:cNvPr id="2052" name="Picture 4" descr="Wolfgang Amadeus Mozart (1756–91) by Barbara Krafft (1764–… | Flickr">
            <a:extLst>
              <a:ext uri="{FF2B5EF4-FFF2-40B4-BE49-F238E27FC236}">
                <a16:creationId xmlns:a16="http://schemas.microsoft.com/office/drawing/2014/main" id="{AAA0DCF4-0909-45A0-B6F7-CF5A591B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09" y="3527239"/>
            <a:ext cx="1487321" cy="22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C553D-7243-4CF1-B693-B6DC54C5DF11}"/>
              </a:ext>
            </a:extLst>
          </p:cNvPr>
          <p:cNvSpPr txBox="1"/>
          <p:nvPr/>
        </p:nvSpPr>
        <p:spPr>
          <a:xfrm>
            <a:off x="3750356" y="5796778"/>
            <a:ext cx="4440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Wolfgang Amadeus Mozart (1756–1791)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5E09E-8291-4D12-BBE6-05F841E80A98}"/>
              </a:ext>
            </a:extLst>
          </p:cNvPr>
          <p:cNvSpPr txBox="1"/>
          <p:nvPr/>
        </p:nvSpPr>
        <p:spPr>
          <a:xfrm>
            <a:off x="7899651" y="5780118"/>
            <a:ext cx="4440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Ludwig van Beethoven</a:t>
            </a:r>
          </a:p>
          <a:p>
            <a:pPr algn="ctr"/>
            <a:r>
              <a:rPr lang="en-GB" sz="2800" b="1" dirty="0"/>
              <a:t>(1770–1827) </a:t>
            </a:r>
          </a:p>
        </p:txBody>
      </p:sp>
    </p:spTree>
    <p:extLst>
      <p:ext uri="{BB962C8B-B14F-4D97-AF65-F5344CB8AC3E}">
        <p14:creationId xmlns:p14="http://schemas.microsoft.com/office/powerpoint/2010/main" val="239080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808D-64DB-4C8A-9D5E-105AB3FD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160421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Ludwig van Beethoven (1770–1827)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D8A2-759C-4C35-BD40-6F7DACBC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4" y="1315453"/>
            <a:ext cx="11839075" cy="5382126"/>
          </a:xfrm>
        </p:spPr>
        <p:txBody>
          <a:bodyPr>
            <a:normAutofit/>
          </a:bodyPr>
          <a:lstStyle/>
          <a:p>
            <a:r>
              <a:rPr lang="en-GB" dirty="0"/>
              <a:t>Beethoven is considered to be one of the most important figures in the history of Western classical music</a:t>
            </a:r>
          </a:p>
          <a:p>
            <a:r>
              <a:rPr lang="en-GB" dirty="0"/>
              <a:t>He was born in Bonn, Germany, in 1770, and displayed his musical talent from a young age</a:t>
            </a:r>
          </a:p>
          <a:p>
            <a:r>
              <a:rPr lang="en-GB" dirty="0"/>
              <a:t>Aged 21 he moved to Vienna, Austria, and studied composition with the famous classical composer Joseph Haydn</a:t>
            </a:r>
          </a:p>
          <a:p>
            <a:r>
              <a:rPr lang="en-GB" dirty="0"/>
              <a:t>Symphony No.1 was his first major orchestral work, but throughout his career he wrote more symphonies, string quartets, concertos, chamber music and piano sonatas</a:t>
            </a:r>
          </a:p>
          <a:p>
            <a:r>
              <a:rPr lang="en-GB" dirty="0"/>
              <a:t>He began to lose his hearing early in his career, and was almost completely deaf by 1815</a:t>
            </a:r>
          </a:p>
          <a:p>
            <a:r>
              <a:rPr lang="en-GB" dirty="0"/>
              <a:t>He died after several moths of illness in 1827</a:t>
            </a:r>
          </a:p>
        </p:txBody>
      </p:sp>
    </p:spTree>
    <p:extLst>
      <p:ext uri="{BB962C8B-B14F-4D97-AF65-F5344CB8AC3E}">
        <p14:creationId xmlns:p14="http://schemas.microsoft.com/office/powerpoint/2010/main" val="195818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7D0F-6812-49F6-B679-11681CA7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What is a symphony?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4374-B016-47C6-AEFF-5EA4C0F61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symphony is a large piece for orchestra, often in four movements (sections):</a:t>
            </a:r>
          </a:p>
          <a:p>
            <a:pPr marL="514350" indent="-514350">
              <a:buAutoNum type="arabicPeriod"/>
            </a:pPr>
            <a:r>
              <a:rPr lang="en-GB" dirty="0"/>
              <a:t>Fast (typically in </a:t>
            </a:r>
            <a:r>
              <a:rPr lang="en-GB" dirty="0">
                <a:solidFill>
                  <a:srgbClr val="F5118C"/>
                </a:solidFill>
              </a:rPr>
              <a:t>sonata form</a:t>
            </a:r>
            <a:r>
              <a:rPr lang="en-GB" dirty="0"/>
              <a:t>)</a:t>
            </a:r>
          </a:p>
          <a:p>
            <a:pPr marL="514350" indent="-514350">
              <a:buAutoNum type="arabicPeriod"/>
            </a:pPr>
            <a:r>
              <a:rPr lang="en-GB" dirty="0"/>
              <a:t>Slow</a:t>
            </a:r>
          </a:p>
          <a:p>
            <a:pPr marL="514350" indent="-514350">
              <a:buAutoNum type="arabicPeriod"/>
            </a:pPr>
            <a:r>
              <a:rPr lang="en-GB" dirty="0"/>
              <a:t>Dance (</a:t>
            </a:r>
            <a:r>
              <a:rPr lang="en-GB" dirty="0">
                <a:solidFill>
                  <a:srgbClr val="F5118C"/>
                </a:solidFill>
              </a:rPr>
              <a:t>Minuet and trio </a:t>
            </a:r>
            <a:r>
              <a:rPr lang="en-GB" dirty="0"/>
              <a:t>or </a:t>
            </a:r>
            <a:r>
              <a:rPr lang="en-GB" dirty="0">
                <a:solidFill>
                  <a:srgbClr val="F5118C"/>
                </a:solidFill>
              </a:rPr>
              <a:t>Scherzo</a:t>
            </a:r>
            <a:r>
              <a:rPr lang="en-GB" dirty="0"/>
              <a:t>)</a:t>
            </a:r>
          </a:p>
          <a:p>
            <a:pPr marL="514350" indent="-514350">
              <a:buAutoNum type="arabicPeriod"/>
            </a:pPr>
            <a:r>
              <a:rPr lang="en-GB" dirty="0"/>
              <a:t>Fast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5118C"/>
                </a:solidFill>
              </a:rPr>
              <a:t>Minuet and trio = </a:t>
            </a:r>
            <a:r>
              <a:rPr lang="en-GB" dirty="0">
                <a:solidFill>
                  <a:srgbClr val="F5118C"/>
                </a:solidFill>
              </a:rPr>
              <a:t>Dances from the 1600s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5118C"/>
                </a:solidFill>
              </a:rPr>
              <a:t>Scherzo = </a:t>
            </a:r>
            <a:r>
              <a:rPr lang="en-GB" dirty="0">
                <a:solidFill>
                  <a:srgbClr val="F5118C"/>
                </a:solidFill>
              </a:rPr>
              <a:t>A short and upbeat piece of music, usually in 3/4 time. Comes from the Italian word for ‘joke.’ </a:t>
            </a:r>
            <a:endParaRPr lang="en-GB" b="1" dirty="0">
              <a:solidFill>
                <a:srgbClr val="F51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1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7D0F-6812-49F6-B679-11681CA7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5118C"/>
                </a:solidFill>
                <a:latin typeface="+mn-lt"/>
              </a:rPr>
              <a:t>Sonata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74374-B016-47C6-AEFF-5EA4C0F61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Sonata form is the structure typically used in the first movement of a classical symphony</a:t>
            </a:r>
          </a:p>
          <a:p>
            <a:r>
              <a:rPr lang="en-GB" dirty="0"/>
              <a:t>It features </a:t>
            </a:r>
            <a:r>
              <a:rPr lang="en-GB" b="1" dirty="0"/>
              <a:t>three</a:t>
            </a:r>
            <a:r>
              <a:rPr lang="en-GB" dirty="0"/>
              <a:t> sections and </a:t>
            </a:r>
            <a:r>
              <a:rPr lang="en-GB" b="1" dirty="0"/>
              <a:t>two </a:t>
            </a:r>
            <a:r>
              <a:rPr lang="en-GB" dirty="0"/>
              <a:t>subjects/themes. The sections are: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Exposition (composer exposes the two themes)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Development (ideas are combined and developed)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Recapitulation (return to the beginning)</a:t>
            </a:r>
          </a:p>
          <a:p>
            <a:r>
              <a:rPr lang="en-GB" dirty="0"/>
              <a:t>Finishes with a </a:t>
            </a:r>
            <a:r>
              <a:rPr lang="en-GB" dirty="0">
                <a:solidFill>
                  <a:srgbClr val="F5118C"/>
                </a:solidFill>
              </a:rPr>
              <a:t>coda </a:t>
            </a:r>
            <a:r>
              <a:rPr lang="en-GB" dirty="0"/>
              <a:t>(ending section)</a:t>
            </a:r>
            <a:endParaRPr lang="en-GB" dirty="0">
              <a:solidFill>
                <a:srgbClr val="F51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9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029" y="2234673"/>
            <a:ext cx="8883941" cy="2388653"/>
          </a:xfrm>
          <a:solidFill>
            <a:schemeClr val="bg1"/>
          </a:solidFill>
          <a:ln>
            <a:solidFill>
              <a:srgbClr val="F511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GB" sz="5400" dirty="0">
                <a:solidFill>
                  <a:srgbClr val="F5118C"/>
                </a:solidFill>
              </a:rPr>
              <a:t>Beethoven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GB" sz="5400" dirty="0">
                <a:solidFill>
                  <a:srgbClr val="F5118C"/>
                </a:solidFill>
              </a:rPr>
              <a:t>Symphony No.1 – first movement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GB" sz="5400" dirty="0">
                <a:solidFill>
                  <a:srgbClr val="F5118C"/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97776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0D7CD1-B7A8-4EFD-9CDE-E502D0A2B54F}"/>
              </a:ext>
            </a:extLst>
          </p:cNvPr>
          <p:cNvSpPr txBox="1"/>
          <p:nvPr/>
        </p:nvSpPr>
        <p:spPr>
          <a:xfrm>
            <a:off x="1224793" y="6023296"/>
            <a:ext cx="1008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hlinkClick r:id="rId3"/>
              </a:rPr>
              <a:t>https://youtu.be/VwMqvKTpXEs</a:t>
            </a:r>
            <a:endParaRPr lang="en-GB" sz="20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46C9FD-5863-4183-9209-743CB0E0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60" y="0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Scrolling score and analysis…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A51E8AEB-E16E-44CB-879E-277A471FA2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77380" y="1092688"/>
            <a:ext cx="8578392" cy="48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2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206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  <a:latin typeface="+mn-lt"/>
              </a:rPr>
              <a:t>Introduction (bars 1 – 12)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8003"/>
            <a:ext cx="10515600" cy="382855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Adagio </a:t>
            </a:r>
            <a:r>
              <a:rPr lang="en-GB" dirty="0" err="1"/>
              <a:t>molto</a:t>
            </a:r>
            <a:r>
              <a:rPr lang="en-GB" dirty="0"/>
              <a:t> (slow)</a:t>
            </a:r>
          </a:p>
          <a:p>
            <a:r>
              <a:rPr lang="en-GB" dirty="0"/>
              <a:t>Three </a:t>
            </a:r>
            <a:r>
              <a:rPr lang="en-GB" dirty="0">
                <a:solidFill>
                  <a:srgbClr val="F5118C"/>
                </a:solidFill>
              </a:rPr>
              <a:t>cadences (two chords that finish a phrase)</a:t>
            </a:r>
          </a:p>
          <a:p>
            <a:r>
              <a:rPr lang="en-GB" dirty="0"/>
              <a:t>Doesn’t establish the key (tonally ambiguous)</a:t>
            </a:r>
          </a:p>
          <a:p>
            <a:r>
              <a:rPr lang="en-GB" dirty="0"/>
              <a:t>Mysterious</a:t>
            </a:r>
          </a:p>
          <a:p>
            <a:r>
              <a:rPr lang="en-GB" dirty="0"/>
              <a:t>An unusual way to begin a symphony!</a:t>
            </a:r>
          </a:p>
          <a:p>
            <a:r>
              <a:rPr lang="en-GB" dirty="0"/>
              <a:t>Features passing notes, appoggiaturas and chromatic movement</a:t>
            </a:r>
          </a:p>
          <a:p>
            <a:r>
              <a:rPr lang="en-GB" dirty="0"/>
              <a:t>Chords are marked </a:t>
            </a:r>
            <a:r>
              <a:rPr lang="en-GB" dirty="0">
                <a:solidFill>
                  <a:srgbClr val="F5118C"/>
                </a:solidFill>
              </a:rPr>
              <a:t>tenuto (played with slight emphasis)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5118C"/>
                </a:solidFill>
              </a:rPr>
              <a:t>Perfect cadence = </a:t>
            </a:r>
            <a:r>
              <a:rPr lang="en-GB" dirty="0">
                <a:solidFill>
                  <a:srgbClr val="F5118C"/>
                </a:solidFill>
              </a:rPr>
              <a:t>Chords V – I (sounds resolved)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5118C"/>
                </a:solidFill>
              </a:rPr>
              <a:t>Interrupted cadence = </a:t>
            </a:r>
            <a:r>
              <a:rPr lang="en-GB" dirty="0">
                <a:solidFill>
                  <a:srgbClr val="F5118C"/>
                </a:solidFill>
              </a:rPr>
              <a:t>Chords V – VI (sounds unresolved)</a:t>
            </a:r>
          </a:p>
        </p:txBody>
      </p:sp>
      <p:pic>
        <p:nvPicPr>
          <p:cNvPr id="3074" name="Picture 2" descr="image.png">
            <a:extLst>
              <a:ext uri="{FF2B5EF4-FFF2-40B4-BE49-F238E27FC236}">
                <a16:creationId xmlns:a16="http://schemas.microsoft.com/office/drawing/2014/main" id="{19D3C74D-2F6B-400F-BA87-90496E30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78" y="4666480"/>
            <a:ext cx="6849043" cy="19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8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1072</Words>
  <Application>Microsoft Office PowerPoint</Application>
  <PresentationFormat>Widescreen</PresentationFormat>
  <Paragraphs>113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Features of the Classical Period (c. 1730–1830) </vt:lpstr>
      <vt:lpstr>Ludwig van Beethoven (1770–1827) </vt:lpstr>
      <vt:lpstr>What is a symphony?</vt:lpstr>
      <vt:lpstr>Sonata form</vt:lpstr>
      <vt:lpstr>PowerPoint Presentation</vt:lpstr>
      <vt:lpstr>Scrolling score and analysis…</vt:lpstr>
      <vt:lpstr>Introduction (bars 1 – 12) </vt:lpstr>
      <vt:lpstr>Introduction (bars 1 – 12) </vt:lpstr>
      <vt:lpstr>Exposition section (bars 13 – 110) </vt:lpstr>
      <vt:lpstr>Regular phrasing</vt:lpstr>
      <vt:lpstr>Exposition section (bars 13 – 110) </vt:lpstr>
      <vt:lpstr>Exposition section (bars 13 – 110) </vt:lpstr>
      <vt:lpstr>Codetta (bar 88)</vt:lpstr>
      <vt:lpstr>Development section (bars 110 – 177) </vt:lpstr>
      <vt:lpstr>Development section (bars 110 – 177) </vt:lpstr>
      <vt:lpstr>Exposition section (bars 178 – 258) </vt:lpstr>
      <vt:lpstr>Coda (bars 259 – end)</vt:lpstr>
      <vt:lpstr>Explore more…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Hannah Smith</cp:lastModifiedBy>
  <cp:revision>50</cp:revision>
  <dcterms:created xsi:type="dcterms:W3CDTF">2023-12-05T15:32:47Z</dcterms:created>
  <dcterms:modified xsi:type="dcterms:W3CDTF">2024-12-20T14:42:57Z</dcterms:modified>
</cp:coreProperties>
</file>